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6" r:id="rId9"/>
    <p:sldId id="264" r:id="rId10"/>
    <p:sldId id="265"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31" autoAdjust="0"/>
    <p:restoredTop sz="94660"/>
  </p:normalViewPr>
  <p:slideViewPr>
    <p:cSldViewPr snapToGrid="0">
      <p:cViewPr varScale="1">
        <p:scale>
          <a:sx n="69" d="100"/>
          <a:sy n="69" d="100"/>
        </p:scale>
        <p:origin x="72" y="7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A5B1C-A6F2-43E8-9F7F-07DADC0F68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B9A643-9B02-40BD-BCEB-A2E2ADD44A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4F4E2A-DA00-4EE8-9FE4-73ABCA6868D6}"/>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582DF998-C078-460A-B94E-8F1E623C60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133B28-1210-4259-A9D5-6521828D2B69}"/>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661828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31015-0BE7-44C7-B068-0F83C4FCD5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C73966-7347-48B4-8E8C-76D80B0E02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0E0864-27DC-4167-941D-932802C86BA4}"/>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D142DE0F-1696-44EA-88FA-25D0E9FD33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A789D4-B605-41C2-B457-136849A1FD26}"/>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1648565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3931C3-5ED9-4E7D-9B64-5127A74835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0D1A59-89A2-407B-8EDB-CCE2AE800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B4F9CC-D208-4407-AEC4-B20F7C4D3C7A}"/>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5349E624-5AA0-412F-82FA-75C6464577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B25B08-0156-4C4F-8506-B4F4A05D22D5}"/>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2793255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6DAAB-5302-4F00-A137-361794B4F9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3B398A-F6E4-40E5-B7E2-90EA1DB5AE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312B3A-CF8D-47C6-B4FA-668B7D092F4F}"/>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7503E710-D358-4682-9119-F0B33FFC47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E6A0E2-2A9C-4111-B4BE-4CB3A4E4A45E}"/>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843056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2AF4D-890E-4543-B895-C8C33F1AE5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6B4083-5FF3-4C5B-88CF-01AB8E349D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6F19A1-5F48-4086-ADD6-42E5480D24DD}"/>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94E27779-7EB7-4483-8D1E-4233BC925B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490E56-945F-4E54-BBF7-A11BC8214B65}"/>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1247716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97F7F-B22B-438D-89AF-9AB0B3676D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72623A-0B3E-4A64-8809-8D3A37854F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80AEF8-12CE-400F-A09A-2945F12222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CF8F4C-B554-4A62-A5DF-911CDB2C0DEE}"/>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6" name="Footer Placeholder 5">
            <a:extLst>
              <a:ext uri="{FF2B5EF4-FFF2-40B4-BE49-F238E27FC236}">
                <a16:creationId xmlns:a16="http://schemas.microsoft.com/office/drawing/2014/main" id="{F592309B-9CFF-4F52-9AB4-0C1AB05580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476F86-BEFF-4BA4-B1BC-3CF5E6C18839}"/>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4165358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D61F-630A-41E6-A47F-1D72A81727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596306-5BB6-4086-B4B7-B93468991E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5CEDF0-E30D-45F8-8423-6C482D1815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810552-3FBD-4B9F-8E68-5122032DDE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179D90-BB1C-4A6C-B5A0-55F68DBA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3C9B68-D93F-4742-99EC-E8687E3C8F43}"/>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8" name="Footer Placeholder 7">
            <a:extLst>
              <a:ext uri="{FF2B5EF4-FFF2-40B4-BE49-F238E27FC236}">
                <a16:creationId xmlns:a16="http://schemas.microsoft.com/office/drawing/2014/main" id="{781A6074-B3A6-4588-B1D4-E2D1B8B99A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87C79B-A4AA-420E-B357-D95EBAC15EA2}"/>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1241929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5E554-98E2-4650-BF21-347CEB54D6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B754B5-92DE-4C25-A8DB-DDF68552368B}"/>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4" name="Footer Placeholder 3">
            <a:extLst>
              <a:ext uri="{FF2B5EF4-FFF2-40B4-BE49-F238E27FC236}">
                <a16:creationId xmlns:a16="http://schemas.microsoft.com/office/drawing/2014/main" id="{C9ADEB77-F12A-42F0-BCE2-004775CD92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B63B6E-1D2B-4356-84FA-5F9C938D3CB9}"/>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1271241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9AFF5B-44EF-49F7-9153-72F7E7D5187E}"/>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3" name="Footer Placeholder 2">
            <a:extLst>
              <a:ext uri="{FF2B5EF4-FFF2-40B4-BE49-F238E27FC236}">
                <a16:creationId xmlns:a16="http://schemas.microsoft.com/office/drawing/2014/main" id="{55F10C63-EC18-446D-8EBF-071397B451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F7185-FBE5-4AD8-9DC6-DFBFC884CF9D}"/>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3070052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4455A-0140-4248-8173-83E211D550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D8D036B-B702-4B57-A0A3-53B7F8B891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E4ACB8-D784-45BB-8F39-85B26ED638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828637-EC55-4AFB-BDD5-180B87F9DFE7}"/>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6" name="Footer Placeholder 5">
            <a:extLst>
              <a:ext uri="{FF2B5EF4-FFF2-40B4-BE49-F238E27FC236}">
                <a16:creationId xmlns:a16="http://schemas.microsoft.com/office/drawing/2014/main" id="{0A4FA11F-0060-40F3-B42F-562E603E7D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13F26C-420E-4783-A37F-4450D6AC7147}"/>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2851796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78D9C-5B87-4951-86D7-AF5D2C8F3C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9A808B-EA5C-4BD8-ADE9-C42EB051B3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360CB4E-9117-4A35-99D0-27E2CB73F1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B82470-ED74-4A4C-BC43-A9B2A5392965}"/>
              </a:ext>
            </a:extLst>
          </p:cNvPr>
          <p:cNvSpPr>
            <a:spLocks noGrp="1"/>
          </p:cNvSpPr>
          <p:nvPr>
            <p:ph type="dt" sz="half" idx="10"/>
          </p:nvPr>
        </p:nvSpPr>
        <p:spPr/>
        <p:txBody>
          <a:bodyPr/>
          <a:lstStyle/>
          <a:p>
            <a:fld id="{57D9EC51-B286-4ADB-AD9E-03E1065BD7DF}" type="datetimeFigureOut">
              <a:rPr lang="en-US" smtClean="0"/>
              <a:t>7/30/2020</a:t>
            </a:fld>
            <a:endParaRPr lang="en-US"/>
          </a:p>
        </p:txBody>
      </p:sp>
      <p:sp>
        <p:nvSpPr>
          <p:cNvPr id="6" name="Footer Placeholder 5">
            <a:extLst>
              <a:ext uri="{FF2B5EF4-FFF2-40B4-BE49-F238E27FC236}">
                <a16:creationId xmlns:a16="http://schemas.microsoft.com/office/drawing/2014/main" id="{DCBDEF2A-AEB8-4D6E-BDED-983EC0788A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ED150C-0602-42F3-9C4B-94E49F198297}"/>
              </a:ext>
            </a:extLst>
          </p:cNvPr>
          <p:cNvSpPr>
            <a:spLocks noGrp="1"/>
          </p:cNvSpPr>
          <p:nvPr>
            <p:ph type="sldNum" sz="quarter" idx="12"/>
          </p:nvPr>
        </p:nvSpPr>
        <p:spPr/>
        <p:txBody>
          <a:bodyPr/>
          <a:lstStyle/>
          <a:p>
            <a:fld id="{1476BF02-9081-4F11-9A3E-FA07C6341BC6}" type="slidenum">
              <a:rPr lang="en-US" smtClean="0"/>
              <a:t>‹#›</a:t>
            </a:fld>
            <a:endParaRPr lang="en-US"/>
          </a:p>
        </p:txBody>
      </p:sp>
    </p:spTree>
    <p:extLst>
      <p:ext uri="{BB962C8B-B14F-4D97-AF65-F5344CB8AC3E}">
        <p14:creationId xmlns:p14="http://schemas.microsoft.com/office/powerpoint/2010/main" val="3833290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8A1E08-B877-4A47-BD36-68E7DE0F70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9A7F1B-9E23-4B84-BBC1-DD41332C4A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44C2F1-F029-4980-85E7-E1FCAFB34C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D9EC51-B286-4ADB-AD9E-03E1065BD7DF}" type="datetimeFigureOut">
              <a:rPr lang="en-US" smtClean="0"/>
              <a:t>7/30/2020</a:t>
            </a:fld>
            <a:endParaRPr lang="en-US"/>
          </a:p>
        </p:txBody>
      </p:sp>
      <p:sp>
        <p:nvSpPr>
          <p:cNvPr id="5" name="Footer Placeholder 4">
            <a:extLst>
              <a:ext uri="{FF2B5EF4-FFF2-40B4-BE49-F238E27FC236}">
                <a16:creationId xmlns:a16="http://schemas.microsoft.com/office/drawing/2014/main" id="{69E0DA01-4045-489C-B252-DFFCA843D9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AE83BF-5353-46F1-B586-B87711F1E3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76BF02-9081-4F11-9A3E-FA07C6341BC6}" type="slidenum">
              <a:rPr lang="en-US" smtClean="0"/>
              <a:t>‹#›</a:t>
            </a:fld>
            <a:endParaRPr lang="en-US"/>
          </a:p>
        </p:txBody>
      </p:sp>
    </p:spTree>
    <p:extLst>
      <p:ext uri="{BB962C8B-B14F-4D97-AF65-F5344CB8AC3E}">
        <p14:creationId xmlns:p14="http://schemas.microsoft.com/office/powerpoint/2010/main" val="23869287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573438-5C87-4402-8B29-AF6FF4FEBB78}"/>
              </a:ext>
            </a:extLst>
          </p:cNvPr>
          <p:cNvSpPr>
            <a:spLocks noGrp="1"/>
          </p:cNvSpPr>
          <p:nvPr>
            <p:ph type="ctrTitle"/>
          </p:nvPr>
        </p:nvSpPr>
        <p:spPr>
          <a:xfrm>
            <a:off x="987689" y="3071183"/>
            <a:ext cx="9910296" cy="2590027"/>
          </a:xfrm>
        </p:spPr>
        <p:txBody>
          <a:bodyPr anchor="t">
            <a:normAutofit/>
          </a:bodyPr>
          <a:lstStyle/>
          <a:p>
            <a:pPr algn="l"/>
            <a:r>
              <a:rPr lang="en-US" sz="6200"/>
              <a:t>Battle of the Neighborhoods</a:t>
            </a:r>
            <a:br>
              <a:rPr lang="en-US" sz="6200"/>
            </a:br>
            <a:r>
              <a:rPr lang="en-US" sz="6200"/>
              <a:t>Capstone Project</a:t>
            </a:r>
          </a:p>
        </p:txBody>
      </p:sp>
      <p:sp>
        <p:nvSpPr>
          <p:cNvPr id="3" name="Subtitle 2">
            <a:extLst>
              <a:ext uri="{FF2B5EF4-FFF2-40B4-BE49-F238E27FC236}">
                <a16:creationId xmlns:a16="http://schemas.microsoft.com/office/drawing/2014/main" id="{DD8B912B-CA4C-46AE-8BC3-3ECC1157DBBE}"/>
              </a:ext>
            </a:extLst>
          </p:cNvPr>
          <p:cNvSpPr>
            <a:spLocks noGrp="1"/>
          </p:cNvSpPr>
          <p:nvPr>
            <p:ph type="subTitle" idx="1"/>
          </p:nvPr>
        </p:nvSpPr>
        <p:spPr>
          <a:xfrm>
            <a:off x="987688" y="1553518"/>
            <a:ext cx="9910295" cy="1281733"/>
          </a:xfrm>
        </p:spPr>
        <p:txBody>
          <a:bodyPr anchor="b">
            <a:normAutofit/>
          </a:bodyPr>
          <a:lstStyle/>
          <a:p>
            <a:pPr algn="l"/>
            <a:r>
              <a:rPr lang="en-US" dirty="0"/>
              <a:t>BBQ Chain Expansion</a:t>
            </a:r>
            <a:endParaRPr lang="en-US"/>
          </a:p>
        </p:txBody>
      </p:sp>
      <p:sp>
        <p:nvSpPr>
          <p:cNvPr id="16" name="Rectangle 15">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3936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7120589-4833-4C9B-8EAB-2AB424BF7B07}"/>
              </a:ext>
            </a:extLst>
          </p:cNvPr>
          <p:cNvSpPr txBox="1"/>
          <p:nvPr/>
        </p:nvSpPr>
        <p:spPr>
          <a:xfrm>
            <a:off x="589560" y="856180"/>
            <a:ext cx="4560584"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400">
                <a:latin typeface="+mj-lt"/>
                <a:ea typeface="+mj-ea"/>
                <a:cs typeface="+mj-cs"/>
              </a:rPr>
              <a:t>Restaurant map of DownTown Toronto</a:t>
            </a:r>
          </a:p>
          <a:p>
            <a:pPr>
              <a:lnSpc>
                <a:spcPct val="90000"/>
              </a:lnSpc>
              <a:spcBef>
                <a:spcPct val="0"/>
              </a:spcBef>
              <a:spcAft>
                <a:spcPts val="600"/>
              </a:spcAft>
            </a:pPr>
            <a:endParaRPr lang="en-US" sz="3400">
              <a:latin typeface="+mj-lt"/>
              <a:ea typeface="+mj-ea"/>
              <a:cs typeface="+mj-cs"/>
            </a:endParaRPr>
          </a:p>
        </p:txBody>
      </p:sp>
      <p:grpSp>
        <p:nvGrpSpPr>
          <p:cNvPr id="44" name="Group 4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45" name="Rectangle 4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Rectangle 4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92B2103-ACE4-4207-BF8E-AF6DCBC3F9F5}"/>
              </a:ext>
            </a:extLst>
          </p:cNvPr>
          <p:cNvSpPr>
            <a:spLocks noGrp="1"/>
          </p:cNvSpPr>
          <p:nvPr>
            <p:ph idx="1"/>
          </p:nvPr>
        </p:nvSpPr>
        <p:spPr>
          <a:xfrm>
            <a:off x="590719" y="2330505"/>
            <a:ext cx="4559425" cy="3979585"/>
          </a:xfrm>
        </p:spPr>
        <p:txBody>
          <a:bodyPr vert="horz" lIns="91440" tIns="45720" rIns="91440" bIns="45720" rtlCol="0" anchor="ctr">
            <a:normAutofit/>
          </a:bodyPr>
          <a:lstStyle/>
          <a:p>
            <a:pPr marL="0"/>
            <a:r>
              <a:rPr lang="en-US" sz="1700" dirty="0">
                <a:effectLst/>
              </a:rPr>
              <a:t>Next, we analyzed the restaurants in this area, allowing us to identify 50 different operating venues.(Reminder, Foursquare only allowed us to call 50, with a limit set to 500.)</a:t>
            </a:r>
          </a:p>
          <a:p>
            <a:pPr marL="0"/>
            <a:endParaRPr lang="en-US" sz="1700" dirty="0">
              <a:effectLst/>
            </a:endParaRPr>
          </a:p>
          <a:p>
            <a:pPr marL="0"/>
            <a:r>
              <a:rPr lang="en-US" sz="1700" dirty="0">
                <a:effectLst/>
              </a:rPr>
              <a:t>We visualized and superimposed their location on a map of Downtown Toronto.</a:t>
            </a:r>
          </a:p>
          <a:p>
            <a:pPr marL="0"/>
            <a:endParaRPr lang="en-US" sz="1700" dirty="0"/>
          </a:p>
          <a:p>
            <a:pPr marL="0"/>
            <a:r>
              <a:rPr lang="en-US" sz="1700" dirty="0">
                <a:effectLst/>
              </a:rPr>
              <a:t>From looking at the map above, we notice a cluster of different restaurants on the same street, Dundas Street West, within a few blocks between </a:t>
            </a:r>
            <a:r>
              <a:rPr lang="en-US" sz="1700" dirty="0" err="1">
                <a:effectLst/>
              </a:rPr>
              <a:t>Younge</a:t>
            </a:r>
            <a:r>
              <a:rPr lang="en-US" sz="1700" dirty="0">
                <a:effectLst/>
              </a:rPr>
              <a:t> Street, and </a:t>
            </a:r>
            <a:r>
              <a:rPr lang="en-US" sz="1700" dirty="0" err="1">
                <a:effectLst/>
              </a:rPr>
              <a:t>Spadina</a:t>
            </a:r>
            <a:r>
              <a:rPr lang="en-US" sz="1700" dirty="0">
                <a:effectLst/>
              </a:rPr>
              <a:t> Avenues, which happens to be the beginning of China Town.  </a:t>
            </a:r>
          </a:p>
          <a:p>
            <a:pPr marL="0"/>
            <a:endParaRPr lang="en-US" sz="1700" dirty="0">
              <a:effectLst/>
            </a:endParaRPr>
          </a:p>
          <a:p>
            <a:pPr marL="0"/>
            <a:endParaRPr lang="en-US" sz="1700" dirty="0"/>
          </a:p>
        </p:txBody>
      </p:sp>
      <p:sp>
        <p:nvSpPr>
          <p:cNvPr id="50" name="Rectangle 4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FBF60096-576D-4B1E-9145-39932F9817EF}"/>
              </a:ext>
            </a:extLst>
          </p:cNvPr>
          <p:cNvPicPr/>
          <p:nvPr/>
        </p:nvPicPr>
        <p:blipFill rotWithShape="1">
          <a:blip r:embed="rId2">
            <a:extLst>
              <a:ext uri="{28A0092B-C50C-407E-A947-70E740481C1C}">
                <a14:useLocalDpi xmlns:a14="http://schemas.microsoft.com/office/drawing/2010/main" val="0"/>
              </a:ext>
            </a:extLst>
          </a:blip>
          <a:srcRect l="30968" r="6362" b="-1"/>
          <a:stretch/>
        </p:blipFill>
        <p:spPr>
          <a:xfrm>
            <a:off x="5977788" y="799352"/>
            <a:ext cx="5425410" cy="5259296"/>
          </a:xfrm>
          <a:prstGeom prst="rect">
            <a:avLst/>
          </a:prstGeom>
        </p:spPr>
      </p:pic>
    </p:spTree>
    <p:extLst>
      <p:ext uri="{BB962C8B-B14F-4D97-AF65-F5344CB8AC3E}">
        <p14:creationId xmlns:p14="http://schemas.microsoft.com/office/powerpoint/2010/main" val="3076542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4" name="Rectangle 2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B4D8C1E-F56E-46CB-8813-7EB2666F90A0}"/>
              </a:ext>
            </a:extLst>
          </p:cNvPr>
          <p:cNvSpPr txBox="1"/>
          <p:nvPr/>
        </p:nvSpPr>
        <p:spPr>
          <a:xfrm>
            <a:off x="1043631" y="809898"/>
            <a:ext cx="9942716" cy="15544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kern="1200">
                <a:solidFill>
                  <a:schemeClr val="tx1"/>
                </a:solidFill>
                <a:latin typeface="+mj-lt"/>
                <a:ea typeface="+mj-ea"/>
                <a:cs typeface="+mj-cs"/>
              </a:rPr>
              <a:t>Scarborough</a:t>
            </a:r>
            <a:br>
              <a:rPr lang="en-US" sz="4800" kern="1200">
                <a:solidFill>
                  <a:schemeClr val="tx1"/>
                </a:solidFill>
                <a:latin typeface="+mj-lt"/>
                <a:ea typeface="+mj-ea"/>
                <a:cs typeface="+mj-cs"/>
              </a:rPr>
            </a:br>
            <a:endParaRPr lang="en-US" sz="4800"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958D8E3A-F64F-448E-832D-A5987A968A32}"/>
              </a:ext>
            </a:extLst>
          </p:cNvPr>
          <p:cNvSpPr>
            <a:spLocks noGrp="1"/>
          </p:cNvSpPr>
          <p:nvPr>
            <p:ph idx="1"/>
          </p:nvPr>
        </p:nvSpPr>
        <p:spPr>
          <a:xfrm>
            <a:off x="1045028" y="3017522"/>
            <a:ext cx="9941319" cy="3124658"/>
          </a:xfrm>
        </p:spPr>
        <p:txBody>
          <a:bodyPr vert="horz" lIns="91440" tIns="45720" rIns="91440" bIns="45720" rtlCol="0" anchor="ctr">
            <a:normAutofit/>
          </a:bodyPr>
          <a:lstStyle/>
          <a:p>
            <a:pPr marL="0"/>
            <a:r>
              <a:rPr lang="en-US" sz="2400">
                <a:effectLst/>
              </a:rPr>
              <a:t>Next, we take a close look at Scarborough, which is located West of Downtown Toronto. Scarborough consist of less neighborhoods and postal codes.</a:t>
            </a:r>
          </a:p>
          <a:p>
            <a:pPr marL="0"/>
            <a:endParaRPr lang="en-US" sz="2400"/>
          </a:p>
        </p:txBody>
      </p:sp>
      <p:cxnSp>
        <p:nvCxnSpPr>
          <p:cNvPr id="30" name="Straight Connector 29">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5261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073868-798C-466F-8655-985E7E9C6B13}"/>
              </a:ext>
            </a:extLst>
          </p:cNvPr>
          <p:cNvSpPr>
            <a:spLocks noGrp="1"/>
          </p:cNvSpPr>
          <p:nvPr>
            <p:ph type="title"/>
          </p:nvPr>
        </p:nvSpPr>
        <p:spPr>
          <a:xfrm>
            <a:off x="589560" y="856180"/>
            <a:ext cx="4560584" cy="1128068"/>
          </a:xfrm>
        </p:spPr>
        <p:txBody>
          <a:bodyPr anchor="ctr">
            <a:normAutofit/>
          </a:bodyPr>
          <a:lstStyle/>
          <a:p>
            <a:r>
              <a:rPr lang="en-US" sz="3700"/>
              <a:t>Neighborhood map of Scarborough</a:t>
            </a: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C0E946F-2CE1-4D49-B47A-5FC1D4DDF994}"/>
              </a:ext>
            </a:extLst>
          </p:cNvPr>
          <p:cNvSpPr>
            <a:spLocks noGrp="1"/>
          </p:cNvSpPr>
          <p:nvPr>
            <p:ph idx="1"/>
          </p:nvPr>
        </p:nvSpPr>
        <p:spPr>
          <a:xfrm>
            <a:off x="590719" y="2330505"/>
            <a:ext cx="4559425" cy="3979585"/>
          </a:xfrm>
        </p:spPr>
        <p:txBody>
          <a:bodyPr anchor="ctr">
            <a:normAutofit/>
          </a:bodyPr>
          <a:lstStyle/>
          <a:p>
            <a:pPr marL="0" indent="0">
              <a:buNone/>
            </a:pPr>
            <a:r>
              <a:rPr lang="en-US" sz="2000">
                <a:effectLst/>
                <a:latin typeface="Calibri" panose="020F0502020204030204" pitchFamily="34" charset="0"/>
                <a:ea typeface="Calibri" panose="020F0502020204030204" pitchFamily="34" charset="0"/>
                <a:cs typeface="Times New Roman" panose="02020603050405020304" pitchFamily="18" charset="0"/>
              </a:rPr>
              <a:t>Just like before, we took a closer look at Scarborough with its neighborhoods superimposed on top.</a:t>
            </a:r>
          </a:p>
          <a:p>
            <a:pPr marL="0" indent="0">
              <a:buNone/>
            </a:pPr>
            <a:endParaRPr lang="en-US" sz="2000"/>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1B8BDED5-ECAE-4C81-A491-27B4EC157A23}"/>
              </a:ext>
            </a:extLst>
          </p:cNvPr>
          <p:cNvPicPr/>
          <p:nvPr/>
        </p:nvPicPr>
        <p:blipFill rotWithShape="1">
          <a:blip r:embed="rId2">
            <a:extLst>
              <a:ext uri="{28A0092B-C50C-407E-A947-70E740481C1C}">
                <a14:useLocalDpi xmlns:a14="http://schemas.microsoft.com/office/drawing/2010/main" val="0"/>
              </a:ext>
            </a:extLst>
          </a:blip>
          <a:srcRect l="19470" r="18635" b="1"/>
          <a:stretch/>
        </p:blipFill>
        <p:spPr>
          <a:xfrm>
            <a:off x="5977788" y="799352"/>
            <a:ext cx="5425410" cy="5259296"/>
          </a:xfrm>
          <a:prstGeom prst="rect">
            <a:avLst/>
          </a:prstGeom>
        </p:spPr>
      </p:pic>
    </p:spTree>
    <p:extLst>
      <p:ext uri="{BB962C8B-B14F-4D97-AF65-F5344CB8AC3E}">
        <p14:creationId xmlns:p14="http://schemas.microsoft.com/office/powerpoint/2010/main" val="82214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4F3D482-A5B8-441A-98F4-F3155B858460}"/>
              </a:ext>
            </a:extLst>
          </p:cNvPr>
          <p:cNvSpPr txBox="1"/>
          <p:nvPr/>
        </p:nvSpPr>
        <p:spPr>
          <a:xfrm>
            <a:off x="589560" y="856180"/>
            <a:ext cx="4560584"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400">
                <a:latin typeface="+mj-lt"/>
                <a:ea typeface="+mj-ea"/>
                <a:cs typeface="+mj-cs"/>
              </a:rPr>
              <a:t>Restaurant map of Scarborough</a:t>
            </a:r>
          </a:p>
          <a:p>
            <a:pPr>
              <a:lnSpc>
                <a:spcPct val="90000"/>
              </a:lnSpc>
              <a:spcBef>
                <a:spcPct val="0"/>
              </a:spcBef>
              <a:spcAft>
                <a:spcPts val="600"/>
              </a:spcAft>
            </a:pPr>
            <a:endParaRPr lang="en-US" sz="3400">
              <a:latin typeface="+mj-lt"/>
              <a:ea typeface="+mj-ea"/>
              <a:cs typeface="+mj-cs"/>
            </a:endParaRPr>
          </a:p>
        </p:txBody>
      </p:sp>
      <p:grpSp>
        <p:nvGrpSpPr>
          <p:cNvPr id="27" name="Group 26">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8" name="Rectangle 2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A98528-89C7-4675-966A-0FB4B6ECC0D7}"/>
              </a:ext>
            </a:extLst>
          </p:cNvPr>
          <p:cNvSpPr>
            <a:spLocks noGrp="1"/>
          </p:cNvSpPr>
          <p:nvPr>
            <p:ph idx="1"/>
          </p:nvPr>
        </p:nvSpPr>
        <p:spPr>
          <a:xfrm>
            <a:off x="590719" y="2330505"/>
            <a:ext cx="4559425" cy="3979585"/>
          </a:xfrm>
        </p:spPr>
        <p:txBody>
          <a:bodyPr vert="horz" lIns="91440" tIns="45720" rIns="91440" bIns="45720" rtlCol="0" anchor="ctr">
            <a:normAutofit/>
          </a:bodyPr>
          <a:lstStyle/>
          <a:p>
            <a:pPr marL="0" indent="0">
              <a:buNone/>
            </a:pPr>
            <a:r>
              <a:rPr lang="en-US" sz="2000" dirty="0">
                <a:effectLst/>
              </a:rPr>
              <a:t>Next, like before, we will analyze the restaurants in Scarborough. </a:t>
            </a:r>
          </a:p>
          <a:p>
            <a:pPr marL="0" indent="0">
              <a:buNone/>
            </a:pPr>
            <a:r>
              <a:rPr lang="en-US" sz="2000" dirty="0">
                <a:effectLst/>
              </a:rPr>
              <a:t>Again, we superimposed to location of the establishments on top of a map of Scarborough to better visualize the area.</a:t>
            </a:r>
          </a:p>
          <a:p>
            <a:pPr marL="0"/>
            <a:endParaRPr lang="en-US" sz="2000" dirty="0"/>
          </a:p>
        </p:txBody>
      </p:sp>
      <p:sp>
        <p:nvSpPr>
          <p:cNvPr id="33" name="Rectangle 32">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35B71B30-7EA2-42B7-BDAC-B096ED732F5F}"/>
              </a:ext>
            </a:extLst>
          </p:cNvPr>
          <p:cNvPicPr/>
          <p:nvPr/>
        </p:nvPicPr>
        <p:blipFill rotWithShape="1">
          <a:blip r:embed="rId2">
            <a:extLst>
              <a:ext uri="{28A0092B-C50C-407E-A947-70E740481C1C}">
                <a14:useLocalDpi xmlns:a14="http://schemas.microsoft.com/office/drawing/2010/main" val="0"/>
              </a:ext>
            </a:extLst>
          </a:blip>
          <a:srcRect l="22585" r="16293" b="-1"/>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0DBF2835-3646-4062-A6E4-7E3F0D75D95B}"/>
              </a:ext>
            </a:extLst>
          </p:cNvPr>
          <p:cNvSpPr txBox="1"/>
          <p:nvPr/>
        </p:nvSpPr>
        <p:spPr>
          <a:xfrm>
            <a:off x="159341" y="4961589"/>
            <a:ext cx="4555632" cy="1561005"/>
          </a:xfrm>
          <a:prstGeom prst="rect">
            <a:avLst/>
          </a:prstGeom>
          <a:noFill/>
        </p:spPr>
        <p:txBody>
          <a:bodyPr wrap="square" rtlCol="0">
            <a:spAutoFit/>
          </a:bodyPr>
          <a:lstStyle/>
          <a:p>
            <a:pPr marL="457200" marR="0">
              <a:lnSpc>
                <a:spcPct val="107000"/>
              </a:lnSpc>
              <a:spcBef>
                <a:spcPts val="0"/>
              </a:spcBef>
              <a:spcAft>
                <a:spcPts val="800"/>
              </a:spcAft>
            </a:pPr>
            <a:r>
              <a:rPr lang="en-US" dirty="0">
                <a:effectLst/>
                <a:latin typeface="Calibri" panose="020F0502020204030204" pitchFamily="34" charset="0"/>
                <a:ea typeface="Calibri" panose="020F0502020204030204" pitchFamily="34" charset="0"/>
                <a:cs typeface="Times New Roman" panose="02020603050405020304" pitchFamily="18" charset="0"/>
              </a:rPr>
              <a:t>The majority of establishments are located again on one street, Sheppard Avenue East, and the biggest chunk of those are clustered between Brimley Road and Midland Avenue. </a:t>
            </a:r>
          </a:p>
        </p:txBody>
      </p:sp>
    </p:spTree>
    <p:extLst>
      <p:ext uri="{BB962C8B-B14F-4D97-AF65-F5344CB8AC3E}">
        <p14:creationId xmlns:p14="http://schemas.microsoft.com/office/powerpoint/2010/main" val="1918973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758D73-B55E-4500-989A-13DFFD7D372C}"/>
              </a:ext>
            </a:extLst>
          </p:cNvPr>
          <p:cNvSpPr>
            <a:spLocks noGrp="1"/>
          </p:cNvSpPr>
          <p:nvPr>
            <p:ph type="title"/>
          </p:nvPr>
        </p:nvSpPr>
        <p:spPr>
          <a:xfrm>
            <a:off x="589560" y="856180"/>
            <a:ext cx="4560584" cy="1128068"/>
          </a:xfrm>
        </p:spPr>
        <p:txBody>
          <a:bodyPr anchor="ctr">
            <a:normAutofit/>
          </a:bodyPr>
          <a:lstStyle/>
          <a:p>
            <a:r>
              <a:rPr lang="en-US" sz="3700"/>
              <a:t>Neighborhood map of East York</a:t>
            </a:r>
          </a:p>
        </p:txBody>
      </p:sp>
      <p:grpSp>
        <p:nvGrpSpPr>
          <p:cNvPr id="26" name="Group 2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7" name="Rectangle 2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10B438F-0069-4D61-A995-FF8BDA4CF878}"/>
              </a:ext>
            </a:extLst>
          </p:cNvPr>
          <p:cNvSpPr>
            <a:spLocks noGrp="1"/>
          </p:cNvSpPr>
          <p:nvPr>
            <p:ph idx="1"/>
          </p:nvPr>
        </p:nvSpPr>
        <p:spPr>
          <a:xfrm>
            <a:off x="590719" y="2330505"/>
            <a:ext cx="4559425" cy="3979585"/>
          </a:xfrm>
        </p:spPr>
        <p:txBody>
          <a:bodyPr anchor="ctr">
            <a:normAutofit/>
          </a:bodyPr>
          <a:lstStyle/>
          <a:p>
            <a:pPr marL="0" indent="0">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Finally, we look at the clients last request, East York. East York has few neighborhoods as we can see from the map below. East York is located between Downtown Toronto and Scarborough.</a:t>
            </a:r>
          </a:p>
          <a:p>
            <a:pPr marL="0" indent="0">
              <a:buNone/>
            </a:pPr>
            <a:endParaRPr lang="en-US" sz="2000" dirty="0"/>
          </a:p>
          <a:p>
            <a:pPr marL="0" indent="0">
              <a:buNone/>
            </a:pPr>
            <a:endParaRPr lang="en-US" sz="2000" dirty="0"/>
          </a:p>
          <a:p>
            <a:pPr marL="0" indent="0">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We can see from the map that there are less neighborhoods in a much smaller area.</a:t>
            </a:r>
          </a:p>
          <a:p>
            <a:pPr marL="0" indent="0">
              <a:buNone/>
            </a:pPr>
            <a:endParaRPr lang="en-US" sz="2000" dirty="0"/>
          </a:p>
        </p:txBody>
      </p:sp>
      <p:sp>
        <p:nvSpPr>
          <p:cNvPr id="32" name="Rectangle 3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D45A322D-8EB4-4481-B3D2-324D8B0D90BB}"/>
              </a:ext>
            </a:extLst>
          </p:cNvPr>
          <p:cNvPicPr/>
          <p:nvPr/>
        </p:nvPicPr>
        <p:blipFill rotWithShape="1">
          <a:blip r:embed="rId2">
            <a:extLst>
              <a:ext uri="{28A0092B-C50C-407E-A947-70E740481C1C}">
                <a14:useLocalDpi xmlns:a14="http://schemas.microsoft.com/office/drawing/2010/main" val="0"/>
              </a:ext>
            </a:extLst>
          </a:blip>
          <a:srcRect l="21357" r="16491" b="1"/>
          <a:stretch/>
        </p:blipFill>
        <p:spPr>
          <a:xfrm>
            <a:off x="5977788" y="799352"/>
            <a:ext cx="5425410" cy="5259296"/>
          </a:xfrm>
          <a:prstGeom prst="rect">
            <a:avLst/>
          </a:prstGeom>
        </p:spPr>
      </p:pic>
    </p:spTree>
    <p:extLst>
      <p:ext uri="{BB962C8B-B14F-4D97-AF65-F5344CB8AC3E}">
        <p14:creationId xmlns:p14="http://schemas.microsoft.com/office/powerpoint/2010/main" val="3929952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47CC0B7-E99B-4BED-AAE8-C5FE187F8D9F}"/>
              </a:ext>
            </a:extLst>
          </p:cNvPr>
          <p:cNvSpPr txBox="1"/>
          <p:nvPr/>
        </p:nvSpPr>
        <p:spPr>
          <a:xfrm>
            <a:off x="589560" y="856180"/>
            <a:ext cx="4560584"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700">
                <a:latin typeface="+mj-lt"/>
                <a:ea typeface="+mj-ea"/>
                <a:cs typeface="+mj-cs"/>
              </a:rPr>
              <a:t>Restaurant Map of East York</a:t>
            </a:r>
          </a:p>
        </p:txBody>
      </p:sp>
      <p:grpSp>
        <p:nvGrpSpPr>
          <p:cNvPr id="26" name="Group 2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7" name="Rectangle 2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9EFD56-10A3-4EF8-A075-B6BA53EC7F36}"/>
              </a:ext>
            </a:extLst>
          </p:cNvPr>
          <p:cNvSpPr>
            <a:spLocks noGrp="1"/>
          </p:cNvSpPr>
          <p:nvPr>
            <p:ph idx="1"/>
          </p:nvPr>
        </p:nvSpPr>
        <p:spPr>
          <a:xfrm>
            <a:off x="590719" y="2330505"/>
            <a:ext cx="4559425" cy="3979585"/>
          </a:xfrm>
        </p:spPr>
        <p:txBody>
          <a:bodyPr vert="horz" lIns="91440" tIns="45720" rIns="91440" bIns="45720" rtlCol="0" anchor="ctr">
            <a:normAutofit/>
          </a:bodyPr>
          <a:lstStyle/>
          <a:p>
            <a:pPr marL="0" indent="0">
              <a:buNone/>
            </a:pPr>
            <a:r>
              <a:rPr lang="en-US" sz="2000" dirty="0">
                <a:effectLst/>
              </a:rPr>
              <a:t>Again, we analyzed the restaurants in the area.</a:t>
            </a:r>
          </a:p>
          <a:p>
            <a:pPr marL="0" indent="0">
              <a:buNone/>
            </a:pPr>
            <a:r>
              <a:rPr lang="en-US" sz="2000" dirty="0">
                <a:effectLst/>
              </a:rPr>
              <a:t>And we superimposed the location of the establishments on top of a map of East York.</a:t>
            </a:r>
            <a:endParaRPr lang="en-US" sz="2000" dirty="0"/>
          </a:p>
          <a:p>
            <a:pPr marL="0" indent="0">
              <a:buNone/>
            </a:pPr>
            <a:r>
              <a:rPr lang="en-US" sz="2000" dirty="0">
                <a:effectLst/>
              </a:rPr>
              <a:t>Again, most establishments are location on a single street, Danforth Avenue. With the majority located between the blocks of Jones Avenue and </a:t>
            </a:r>
            <a:r>
              <a:rPr lang="en-US" sz="2000" dirty="0" err="1">
                <a:effectLst/>
              </a:rPr>
              <a:t>Coxwell</a:t>
            </a:r>
            <a:r>
              <a:rPr lang="en-US" sz="2000" dirty="0">
                <a:effectLst/>
              </a:rPr>
              <a:t> Avenue. </a:t>
            </a:r>
          </a:p>
          <a:p>
            <a:pPr marL="0"/>
            <a:endParaRPr lang="en-US" sz="2000" dirty="0"/>
          </a:p>
        </p:txBody>
      </p:sp>
      <p:sp>
        <p:nvSpPr>
          <p:cNvPr id="32" name="Rectangle 3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067EC230-A59C-4D16-BE57-A4E8920FBCAD}"/>
              </a:ext>
            </a:extLst>
          </p:cNvPr>
          <p:cNvPicPr/>
          <p:nvPr/>
        </p:nvPicPr>
        <p:blipFill rotWithShape="1">
          <a:blip r:embed="rId2">
            <a:extLst>
              <a:ext uri="{28A0092B-C50C-407E-A947-70E740481C1C}">
                <a14:useLocalDpi xmlns:a14="http://schemas.microsoft.com/office/drawing/2010/main" val="0"/>
              </a:ext>
            </a:extLst>
          </a:blip>
          <a:srcRect l="22510" r="15080" b="2"/>
          <a:stretch/>
        </p:blipFill>
        <p:spPr>
          <a:xfrm>
            <a:off x="5977788" y="799352"/>
            <a:ext cx="5425410" cy="5259296"/>
          </a:xfrm>
          <a:prstGeom prst="rect">
            <a:avLst/>
          </a:prstGeom>
        </p:spPr>
      </p:pic>
    </p:spTree>
    <p:extLst>
      <p:ext uri="{BB962C8B-B14F-4D97-AF65-F5344CB8AC3E}">
        <p14:creationId xmlns:p14="http://schemas.microsoft.com/office/powerpoint/2010/main" val="718496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410FD4-72C0-4812-8996-1F448033511D}"/>
              </a:ext>
            </a:extLst>
          </p:cNvPr>
          <p:cNvSpPr>
            <a:spLocks noGrp="1"/>
          </p:cNvSpPr>
          <p:nvPr>
            <p:ph type="title"/>
          </p:nvPr>
        </p:nvSpPr>
        <p:spPr>
          <a:xfrm>
            <a:off x="645065" y="1463040"/>
            <a:ext cx="3796306" cy="2690949"/>
          </a:xfrm>
        </p:spPr>
        <p:txBody>
          <a:bodyPr anchor="t">
            <a:normAutofit/>
          </a:bodyPr>
          <a:lstStyle/>
          <a:p>
            <a:br>
              <a:rPr lang="en-US" sz="4800" b="1">
                <a:effectLst/>
                <a:latin typeface="Calibri" panose="020F0502020204030204" pitchFamily="34" charset="0"/>
                <a:ea typeface="Calibri" panose="020F0502020204030204" pitchFamily="34" charset="0"/>
                <a:cs typeface="Times New Roman" panose="02020603050405020304" pitchFamily="18" charset="0"/>
              </a:rPr>
            </a:br>
            <a:br>
              <a:rPr lang="en-US" sz="4800" b="1">
                <a:effectLst/>
                <a:latin typeface="Calibri" panose="020F0502020204030204" pitchFamily="34" charset="0"/>
                <a:ea typeface="Calibri" panose="020F0502020204030204" pitchFamily="34" charset="0"/>
                <a:cs typeface="Times New Roman" panose="02020603050405020304" pitchFamily="18" charset="0"/>
              </a:rPr>
            </a:br>
            <a:r>
              <a:rPr lang="en-US" sz="4800" b="1">
                <a:effectLst/>
                <a:latin typeface="Calibri" panose="020F0502020204030204" pitchFamily="34" charset="0"/>
                <a:ea typeface="Calibri" panose="020F0502020204030204" pitchFamily="34" charset="0"/>
                <a:cs typeface="Times New Roman" panose="02020603050405020304" pitchFamily="18" charset="0"/>
              </a:rPr>
              <a:t>Competition </a:t>
            </a:r>
            <a:endParaRPr lang="en-US" sz="4800"/>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A22AE23-7FDB-4A36-9E28-01BF1F8F385A}"/>
              </a:ext>
            </a:extLst>
          </p:cNvPr>
          <p:cNvSpPr>
            <a:spLocks noGrp="1"/>
          </p:cNvSpPr>
          <p:nvPr>
            <p:ph idx="1"/>
          </p:nvPr>
        </p:nvSpPr>
        <p:spPr>
          <a:xfrm>
            <a:off x="5656218" y="1463039"/>
            <a:ext cx="5542387" cy="4300447"/>
          </a:xfrm>
        </p:spPr>
        <p:txBody>
          <a:bodyPr anchor="t">
            <a:normAutofit/>
          </a:bodyPr>
          <a:lstStyle/>
          <a:p>
            <a:pPr marL="0" indent="0">
              <a:buNone/>
            </a:pPr>
            <a:r>
              <a:rPr lang="en-US" sz="2200">
                <a:effectLst/>
                <a:latin typeface="Calibri" panose="020F0502020204030204" pitchFamily="34" charset="0"/>
                <a:ea typeface="Calibri" panose="020F0502020204030204" pitchFamily="34" charset="0"/>
                <a:cs typeface="Times New Roman" panose="02020603050405020304" pitchFamily="18" charset="0"/>
              </a:rPr>
              <a:t>After assessing the data retrieved from Foursquare we can safely estimate that restaurant competition is very high, with a diverse choice of establishments and a growing and demanding business population. </a:t>
            </a:r>
          </a:p>
          <a:p>
            <a:pPr marL="0" indent="0">
              <a:buNone/>
            </a:pPr>
            <a:endParaRPr lang="en-US" sz="2200"/>
          </a:p>
        </p:txBody>
      </p:sp>
    </p:spTree>
    <p:extLst>
      <p:ext uri="{BB962C8B-B14F-4D97-AF65-F5344CB8AC3E}">
        <p14:creationId xmlns:p14="http://schemas.microsoft.com/office/powerpoint/2010/main" val="517385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A2C363-D3DF-4471-8F25-842312E08304}"/>
              </a:ext>
            </a:extLst>
          </p:cNvPr>
          <p:cNvSpPr>
            <a:spLocks noGrp="1"/>
          </p:cNvSpPr>
          <p:nvPr>
            <p:ph type="title"/>
          </p:nvPr>
        </p:nvSpPr>
        <p:spPr>
          <a:xfrm>
            <a:off x="645065" y="1463040"/>
            <a:ext cx="3796306" cy="2690949"/>
          </a:xfrm>
        </p:spPr>
        <p:txBody>
          <a:bodyPr anchor="t">
            <a:normAutofit/>
          </a:bodyPr>
          <a:lstStyle/>
          <a:p>
            <a:r>
              <a:rPr lang="en-US" sz="4800" b="1" dirty="0">
                <a:effectLst/>
                <a:latin typeface="Calibri" panose="020F0502020204030204" pitchFamily="34" charset="0"/>
                <a:ea typeface="Calibri" panose="020F0502020204030204" pitchFamily="34" charset="0"/>
                <a:cs typeface="Times New Roman" panose="02020603050405020304" pitchFamily="18" charset="0"/>
              </a:rPr>
              <a:t>Restaurant Uniqueness</a:t>
            </a:r>
            <a:endParaRPr lang="en-US" sz="4800" dirty="0"/>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6847E3-4E09-4FBD-9357-655BA12E8E72}"/>
              </a:ext>
            </a:extLst>
          </p:cNvPr>
          <p:cNvSpPr>
            <a:spLocks noGrp="1"/>
          </p:cNvSpPr>
          <p:nvPr>
            <p:ph idx="1"/>
          </p:nvPr>
        </p:nvSpPr>
        <p:spPr>
          <a:xfrm>
            <a:off x="5656218" y="1463039"/>
            <a:ext cx="5542387" cy="4300447"/>
          </a:xfrm>
        </p:spPr>
        <p:txBody>
          <a:bodyPr anchor="t">
            <a:normAutofit/>
          </a:bodyPr>
          <a:lstStyle/>
          <a:p>
            <a:pPr marR="0" indent="0">
              <a:spcBef>
                <a:spcPts val="0"/>
              </a:spcBef>
              <a:spcAft>
                <a:spcPts val="800"/>
              </a:spcAft>
              <a:buNone/>
            </a:pPr>
            <a:r>
              <a:rPr lang="en-US" sz="2200">
                <a:effectLst/>
                <a:latin typeface="Calibri" panose="020F0502020204030204" pitchFamily="34" charset="0"/>
                <a:ea typeface="Calibri" panose="020F0502020204030204" pitchFamily="34" charset="0"/>
                <a:cs typeface="Times New Roman" panose="02020603050405020304" pitchFamily="18" charset="0"/>
              </a:rPr>
              <a:t>After assessing the data retrieved from Foursquare we can safely estimate that the client’s restaurant chain will be unique to the area, offering the residents, tourist, and business travels a different option in the area. </a:t>
            </a:r>
          </a:p>
          <a:p>
            <a:endParaRPr lang="en-US" sz="2200"/>
          </a:p>
        </p:txBody>
      </p:sp>
    </p:spTree>
    <p:extLst>
      <p:ext uri="{BB962C8B-B14F-4D97-AF65-F5344CB8AC3E}">
        <p14:creationId xmlns:p14="http://schemas.microsoft.com/office/powerpoint/2010/main" val="1731251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9C5335-93D3-4A39-BA40-29A40B6B2E2F}"/>
              </a:ext>
            </a:extLst>
          </p:cNvPr>
          <p:cNvSpPr>
            <a:spLocks noGrp="1"/>
          </p:cNvSpPr>
          <p:nvPr>
            <p:ph type="title"/>
          </p:nvPr>
        </p:nvSpPr>
        <p:spPr>
          <a:xfrm>
            <a:off x="808638" y="386930"/>
            <a:ext cx="9236700" cy="1188950"/>
          </a:xfrm>
        </p:spPr>
        <p:txBody>
          <a:bodyPr anchor="b">
            <a:normAutofit/>
          </a:bodyPr>
          <a:lstStyle/>
          <a:p>
            <a:r>
              <a:rPr lang="en-US" sz="5000" b="1">
                <a:effectLst/>
                <a:latin typeface="Calibri" panose="020F0502020204030204" pitchFamily="34" charset="0"/>
                <a:ea typeface="Calibri" panose="020F0502020204030204" pitchFamily="34" charset="0"/>
                <a:cs typeface="Times New Roman" panose="02020603050405020304" pitchFamily="18" charset="0"/>
              </a:rPr>
              <a:t>Recommended starting location</a:t>
            </a:r>
            <a:endParaRPr lang="en-US" sz="50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98477F-C2FD-47AF-8EEE-FA3C8979FC15}"/>
              </a:ext>
            </a:extLst>
          </p:cNvPr>
          <p:cNvSpPr>
            <a:spLocks noGrp="1"/>
          </p:cNvSpPr>
          <p:nvPr>
            <p:ph idx="1"/>
          </p:nvPr>
        </p:nvSpPr>
        <p:spPr>
          <a:xfrm>
            <a:off x="793660" y="2599509"/>
            <a:ext cx="10143668" cy="3435531"/>
          </a:xfrm>
        </p:spPr>
        <p:txBody>
          <a:bodyPr anchor="ctr">
            <a:normAutofit/>
          </a:bodyPr>
          <a:lstStyle/>
          <a:p>
            <a:pPr marL="0" indent="0">
              <a:buNone/>
            </a:pPr>
            <a:r>
              <a:rPr lang="en-US" sz="2400">
                <a:effectLst/>
                <a:latin typeface="Calibri" panose="020F0502020204030204" pitchFamily="34" charset="0"/>
                <a:ea typeface="Calibri" panose="020F0502020204030204" pitchFamily="34" charset="0"/>
                <a:cs typeface="Times New Roman" panose="02020603050405020304" pitchFamily="18" charset="0"/>
              </a:rPr>
              <a:t>After assessing three different areas of the city, and assessing the type of restaurants in the area, we recommend opening a location in downtown Toronto. Doing so will offer a wide variety of clients while offering an experience that is totally unique to the area. </a:t>
            </a:r>
          </a:p>
          <a:p>
            <a:pPr marL="0" indent="0">
              <a:buNone/>
            </a:pPr>
            <a:endParaRPr lang="en-US" sz="2400"/>
          </a:p>
        </p:txBody>
      </p:sp>
    </p:spTree>
    <p:extLst>
      <p:ext uri="{BB962C8B-B14F-4D97-AF65-F5344CB8AC3E}">
        <p14:creationId xmlns:p14="http://schemas.microsoft.com/office/powerpoint/2010/main" val="2718480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E30249-AB3E-4B61-8FFC-49BA179F4C36}"/>
              </a:ext>
            </a:extLst>
          </p:cNvPr>
          <p:cNvSpPr>
            <a:spLocks noGrp="1"/>
          </p:cNvSpPr>
          <p:nvPr>
            <p:ph type="title"/>
          </p:nvPr>
        </p:nvSpPr>
        <p:spPr>
          <a:xfrm>
            <a:off x="1282963" y="1238080"/>
            <a:ext cx="9849751" cy="1349671"/>
          </a:xfrm>
        </p:spPr>
        <p:txBody>
          <a:bodyPr anchor="b">
            <a:normAutofit/>
          </a:bodyPr>
          <a:lstStyle/>
          <a:p>
            <a:r>
              <a:rPr lang="en-US" sz="4200" b="1">
                <a:effectLst/>
                <a:latin typeface="Calibri" panose="020F0502020204030204" pitchFamily="34" charset="0"/>
                <a:ea typeface="Calibri" panose="020F0502020204030204" pitchFamily="34" charset="0"/>
                <a:cs typeface="Times New Roman" panose="02020603050405020304" pitchFamily="18" charset="0"/>
              </a:rPr>
              <a:t>Conclusion </a:t>
            </a:r>
            <a:br>
              <a:rPr lang="en-US" sz="4200">
                <a:effectLst/>
                <a:latin typeface="Calibri" panose="020F0502020204030204" pitchFamily="34" charset="0"/>
                <a:ea typeface="Calibri" panose="020F0502020204030204" pitchFamily="34" charset="0"/>
                <a:cs typeface="Times New Roman" panose="02020603050405020304" pitchFamily="18" charset="0"/>
              </a:rPr>
            </a:br>
            <a:endParaRPr lang="en-US" sz="4200"/>
          </a:p>
        </p:txBody>
      </p:sp>
      <p:sp>
        <p:nvSpPr>
          <p:cNvPr id="3" name="Content Placeholder 2">
            <a:extLst>
              <a:ext uri="{FF2B5EF4-FFF2-40B4-BE49-F238E27FC236}">
                <a16:creationId xmlns:a16="http://schemas.microsoft.com/office/drawing/2014/main" id="{A764903C-E2BC-426E-AE9F-2BC915EF7929}"/>
              </a:ext>
            </a:extLst>
          </p:cNvPr>
          <p:cNvSpPr>
            <a:spLocks noGrp="1"/>
          </p:cNvSpPr>
          <p:nvPr>
            <p:ph idx="1"/>
          </p:nvPr>
        </p:nvSpPr>
        <p:spPr>
          <a:xfrm>
            <a:off x="1289304" y="2902913"/>
            <a:ext cx="9849751" cy="3032168"/>
          </a:xfrm>
        </p:spPr>
        <p:txBody>
          <a:bodyPr anchor="ctr">
            <a:normAutofit/>
          </a:bodyPr>
          <a:lstStyle/>
          <a:p>
            <a:pPr marL="0" indent="0">
              <a:buNone/>
            </a:pPr>
            <a:r>
              <a:rPr lang="en-US" sz="2000">
                <a:effectLst/>
                <a:latin typeface="Calibri" panose="020F0502020204030204" pitchFamily="34" charset="0"/>
                <a:ea typeface="Calibri" panose="020F0502020204030204" pitchFamily="34" charset="0"/>
                <a:cs typeface="Times New Roman" panose="02020603050405020304" pitchFamily="18" charset="0"/>
              </a:rPr>
              <a:t>The client requested information regarding there BBQ chain, the information requested was about the local restaurants located in the greater Toronto area, a prospect city for expiation of the chain. We gathered this information using the latest Foursquare data. By being able to visualize and obtain restaurants in three selected areas of the city, Downtown Toronto, Scarborough, and East York, we came to the conclusion that the restaurant experience would be unique, but the competition in the areas are extremely high. Toronto has a growing, diverse, and business population, all of which could provide opportunity to grow the chain with this unique dinning experience for the area.</a:t>
            </a:r>
          </a:p>
          <a:p>
            <a:pPr marL="0" indent="0">
              <a:buNone/>
            </a:pPr>
            <a:endParaRPr lang="en-US" sz="2000"/>
          </a:p>
        </p:txBody>
      </p:sp>
    </p:spTree>
    <p:extLst>
      <p:ext uri="{BB962C8B-B14F-4D97-AF65-F5344CB8AC3E}">
        <p14:creationId xmlns:p14="http://schemas.microsoft.com/office/powerpoint/2010/main" val="3493157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BFC438-9E88-4D36-8E3A-58F42ECC4676}"/>
              </a:ext>
            </a:extLst>
          </p:cNvPr>
          <p:cNvSpPr>
            <a:spLocks noGrp="1"/>
          </p:cNvSpPr>
          <p:nvPr>
            <p:ph type="title"/>
          </p:nvPr>
        </p:nvSpPr>
        <p:spPr>
          <a:xfrm>
            <a:off x="808638" y="386930"/>
            <a:ext cx="9236700" cy="1188950"/>
          </a:xfrm>
        </p:spPr>
        <p:txBody>
          <a:bodyPr anchor="b">
            <a:normAutofit/>
          </a:bodyPr>
          <a:lstStyle/>
          <a:p>
            <a:r>
              <a:rPr lang="en-US" sz="5400"/>
              <a:t>Introduction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2235CA2-AE2B-4F5D-9FA3-6830DBC60142}"/>
              </a:ext>
            </a:extLst>
          </p:cNvPr>
          <p:cNvSpPr>
            <a:spLocks noGrp="1"/>
          </p:cNvSpPr>
          <p:nvPr>
            <p:ph idx="1"/>
          </p:nvPr>
        </p:nvSpPr>
        <p:spPr>
          <a:xfrm>
            <a:off x="793660" y="2599509"/>
            <a:ext cx="10143668" cy="3435531"/>
          </a:xfrm>
        </p:spPr>
        <p:txBody>
          <a:bodyPr anchor="ctr">
            <a:normAutofit/>
          </a:bodyPr>
          <a:lstStyle/>
          <a:p>
            <a:pPr marL="457200" marR="0" lvl="1" indent="0">
              <a:spcBef>
                <a:spcPts val="0"/>
              </a:spcBef>
              <a:spcAft>
                <a:spcPts val="0"/>
              </a:spcAft>
              <a:buNone/>
            </a:pPr>
            <a:endParaRPr lang="en-US" sz="2200">
              <a:effectLst/>
              <a:latin typeface="Calibri" panose="020F0502020204030204" pitchFamily="34" charset="0"/>
              <a:ea typeface="Calibri" panose="020F0502020204030204" pitchFamily="34" charset="0"/>
              <a:cs typeface="Times New Roman" panose="02020603050405020304" pitchFamily="18" charset="0"/>
            </a:endParaRPr>
          </a:p>
          <a:p>
            <a:pPr marR="0" indent="0">
              <a:spcBef>
                <a:spcPts val="0"/>
              </a:spcBef>
              <a:spcAft>
                <a:spcPts val="0"/>
              </a:spcAft>
              <a:buNone/>
            </a:pPr>
            <a:r>
              <a:rPr lang="en-US" sz="2200">
                <a:effectLst/>
                <a:latin typeface="Calibri" panose="020F0502020204030204" pitchFamily="34" charset="0"/>
                <a:ea typeface="Calibri" panose="020F0502020204030204" pitchFamily="34" charset="0"/>
                <a:cs typeface="Times New Roman" panose="02020603050405020304" pitchFamily="18" charset="0"/>
              </a:rPr>
              <a:t>A BBQ restaurant chain wants to expand internationally, the client and fellow stake holders are interested in the city of Toronto, Canada. The Client was born and raised in the city, and after moving the southern states of America, began to open “Build your own plate” style BBQ restaurants (think Chipotle). The clients are interested in opening multiple location across the city of Toronto and have request the task we provide other established restaurant information. </a:t>
            </a:r>
          </a:p>
          <a:p>
            <a:pPr marR="0" indent="0">
              <a:spcBef>
                <a:spcPts val="0"/>
              </a:spcBef>
              <a:spcAft>
                <a:spcPts val="800"/>
              </a:spcAft>
              <a:buNone/>
            </a:pPr>
            <a:r>
              <a:rPr lang="en-US" sz="2200">
                <a:effectLst/>
                <a:latin typeface="Calibri" panose="020F0502020204030204" pitchFamily="34" charset="0"/>
                <a:ea typeface="Calibri" panose="020F0502020204030204" pitchFamily="34" charset="0"/>
                <a:cs typeface="Times New Roman" panose="02020603050405020304" pitchFamily="18" charset="0"/>
              </a:rPr>
              <a:t>The main objectives of this assignment is to identify the number of restaurants in a given location of Toronto to determine the amount of competition in the area, and to see if there is an established running BBQ restaurant in the area. </a:t>
            </a:r>
          </a:p>
          <a:p>
            <a:endParaRPr lang="en-US" sz="2200"/>
          </a:p>
        </p:txBody>
      </p:sp>
    </p:spTree>
    <p:extLst>
      <p:ext uri="{BB962C8B-B14F-4D97-AF65-F5344CB8AC3E}">
        <p14:creationId xmlns:p14="http://schemas.microsoft.com/office/powerpoint/2010/main" val="730747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35E9EB-7696-4C3C-BFEB-ECB74D08C710}"/>
              </a:ext>
            </a:extLst>
          </p:cNvPr>
          <p:cNvSpPr>
            <a:spLocks noGrp="1"/>
          </p:cNvSpPr>
          <p:nvPr>
            <p:ph type="title"/>
          </p:nvPr>
        </p:nvSpPr>
        <p:spPr>
          <a:xfrm>
            <a:off x="1282963" y="1238080"/>
            <a:ext cx="9849751" cy="1349671"/>
          </a:xfrm>
        </p:spPr>
        <p:txBody>
          <a:bodyPr anchor="b">
            <a:normAutofit/>
          </a:bodyPr>
          <a:lstStyle/>
          <a:p>
            <a:r>
              <a:rPr lang="en-US" sz="5400"/>
              <a:t>City Information </a:t>
            </a:r>
          </a:p>
        </p:txBody>
      </p:sp>
      <p:sp>
        <p:nvSpPr>
          <p:cNvPr id="3" name="Content Placeholder 2">
            <a:extLst>
              <a:ext uri="{FF2B5EF4-FFF2-40B4-BE49-F238E27FC236}">
                <a16:creationId xmlns:a16="http://schemas.microsoft.com/office/drawing/2014/main" id="{A6B2ABD7-5379-4441-A18B-53BE51436DC2}"/>
              </a:ext>
            </a:extLst>
          </p:cNvPr>
          <p:cNvSpPr>
            <a:spLocks noGrp="1"/>
          </p:cNvSpPr>
          <p:nvPr>
            <p:ph idx="1"/>
          </p:nvPr>
        </p:nvSpPr>
        <p:spPr>
          <a:xfrm>
            <a:off x="1289304" y="2902913"/>
            <a:ext cx="9849751" cy="3032168"/>
          </a:xfrm>
        </p:spPr>
        <p:txBody>
          <a:bodyPr anchor="ctr">
            <a:normAutofit/>
          </a:bodyPr>
          <a:lstStyle/>
          <a:p>
            <a:pPr marL="0" indent="0">
              <a:buNone/>
            </a:pPr>
            <a:r>
              <a:rPr lang="en-US" sz="2000">
                <a:effectLst/>
                <a:latin typeface="Calibri" panose="020F0502020204030204" pitchFamily="34" charset="0"/>
                <a:ea typeface="Calibri" panose="020F0502020204030204" pitchFamily="34" charset="0"/>
                <a:cs typeface="Times New Roman" panose="02020603050405020304" pitchFamily="18" charset="0"/>
              </a:rPr>
              <a:t>Toronto, Canada is the capital of the province of Ontario. The city consists of 6.19 million people (worldpopulation.com).  The population of Toronto has a median income of $83,020. (statcan.gc.ca)</a:t>
            </a:r>
          </a:p>
          <a:p>
            <a:pPr marL="0" indent="0">
              <a:buNone/>
            </a:pPr>
            <a:endParaRPr lang="en-US" sz="2000"/>
          </a:p>
        </p:txBody>
      </p:sp>
    </p:spTree>
    <p:extLst>
      <p:ext uri="{BB962C8B-B14F-4D97-AF65-F5344CB8AC3E}">
        <p14:creationId xmlns:p14="http://schemas.microsoft.com/office/powerpoint/2010/main" val="4064496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633AC3-6FF2-457A-AF8E-6E2377484A8A}"/>
              </a:ext>
            </a:extLst>
          </p:cNvPr>
          <p:cNvSpPr>
            <a:spLocks noGrp="1"/>
          </p:cNvSpPr>
          <p:nvPr>
            <p:ph type="title"/>
          </p:nvPr>
        </p:nvSpPr>
        <p:spPr>
          <a:xfrm>
            <a:off x="645065" y="1463040"/>
            <a:ext cx="3796306" cy="2690949"/>
          </a:xfrm>
        </p:spPr>
        <p:txBody>
          <a:bodyPr anchor="t">
            <a:normAutofit/>
          </a:bodyPr>
          <a:lstStyle/>
          <a:p>
            <a:r>
              <a:rPr lang="en-US" sz="4800"/>
              <a:t>Data Sources </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7C08AE-B902-457B-A196-67CE1FAC9856}"/>
              </a:ext>
            </a:extLst>
          </p:cNvPr>
          <p:cNvSpPr>
            <a:spLocks noGrp="1"/>
          </p:cNvSpPr>
          <p:nvPr>
            <p:ph idx="1"/>
          </p:nvPr>
        </p:nvSpPr>
        <p:spPr>
          <a:xfrm>
            <a:off x="5656218" y="1463039"/>
            <a:ext cx="5542387" cy="4300447"/>
          </a:xfrm>
        </p:spPr>
        <p:txBody>
          <a:bodyPr anchor="t">
            <a:normAutofit/>
          </a:bodyPr>
          <a:lstStyle/>
          <a:p>
            <a:pPr marL="0" indent="0">
              <a:buNone/>
            </a:pPr>
            <a:r>
              <a:rPr lang="en-US" sz="2200" dirty="0">
                <a:effectLst/>
                <a:latin typeface="Calibri" panose="020F0502020204030204" pitchFamily="34" charset="0"/>
                <a:ea typeface="Calibri" panose="020F0502020204030204" pitchFamily="34" charset="0"/>
                <a:cs typeface="Times New Roman" panose="02020603050405020304" pitchFamily="18" charset="0"/>
              </a:rPr>
              <a:t>The data for the restaurants will be provided by </a:t>
            </a:r>
            <a:r>
              <a:rPr lang="en-US" sz="2200" u="sng" dirty="0">
                <a:effectLst/>
                <a:latin typeface="Calibri" panose="020F0502020204030204" pitchFamily="34" charset="0"/>
                <a:ea typeface="Calibri" panose="020F0502020204030204" pitchFamily="34" charset="0"/>
                <a:cs typeface="Times New Roman" panose="02020603050405020304" pitchFamily="18" charset="0"/>
              </a:rPr>
              <a:t>https://developer.foursquare.com/</a:t>
            </a:r>
            <a:r>
              <a:rPr lang="en-US" sz="2200" dirty="0">
                <a:effectLst/>
                <a:latin typeface="Calibri" panose="020F0502020204030204" pitchFamily="34" charset="0"/>
                <a:ea typeface="Calibri" panose="020F0502020204030204" pitchFamily="34" charset="0"/>
                <a:cs typeface="Times New Roman" panose="02020603050405020304" pitchFamily="18" charset="0"/>
              </a:rPr>
              <a:t> for the latest and update restaurant information. For the zip code and neighborhood locations we will be using a Wikipedia table </a:t>
            </a:r>
            <a:r>
              <a:rPr lang="en-US" sz="2200" u="sng" dirty="0">
                <a:effectLst/>
                <a:latin typeface="Calibri" panose="020F0502020204030204" pitchFamily="34" charset="0"/>
                <a:ea typeface="Calibri" panose="020F0502020204030204" pitchFamily="34" charset="0"/>
                <a:cs typeface="Times New Roman" panose="02020603050405020304" pitchFamily="18" charset="0"/>
              </a:rPr>
              <a:t>https://en.wikipedia.org/wiki/List_of_postal_codes_of_Canada:_M</a:t>
            </a:r>
            <a:r>
              <a:rPr lang="en-US" sz="2200" dirty="0">
                <a:effectLst/>
                <a:latin typeface="Calibri" panose="020F0502020204030204" pitchFamily="34" charset="0"/>
                <a:ea typeface="Calibri" panose="020F0502020204030204" pitchFamily="34" charset="0"/>
                <a:cs typeface="Times New Roman" panose="02020603050405020304" pitchFamily="18" charset="0"/>
              </a:rPr>
              <a:t>. For the location of the neighborhoods and postal codes provided via Wikipedia, we will be using </a:t>
            </a:r>
            <a:r>
              <a:rPr lang="en-US" sz="2200" u="sng" dirty="0">
                <a:effectLst/>
                <a:latin typeface="Calibri" panose="020F0502020204030204" pitchFamily="34" charset="0"/>
                <a:ea typeface="Calibri" panose="020F0502020204030204" pitchFamily="34" charset="0"/>
                <a:cs typeface="Times New Roman" panose="02020603050405020304" pitchFamily="18" charset="0"/>
              </a:rPr>
              <a:t>https://cocl.us/Geospatial_data</a:t>
            </a:r>
            <a:r>
              <a:rPr lang="en-US" sz="2200" dirty="0">
                <a:effectLst/>
                <a:latin typeface="Calibri" panose="020F0502020204030204" pitchFamily="34" charset="0"/>
                <a:ea typeface="Calibri" panose="020F0502020204030204" pitchFamily="34" charset="0"/>
                <a:cs typeface="Times New Roman" panose="02020603050405020304" pitchFamily="18" charset="0"/>
              </a:rPr>
              <a:t> for the Latitude and Longitude values. </a:t>
            </a:r>
          </a:p>
          <a:p>
            <a:pPr marL="0" indent="0">
              <a:buNone/>
            </a:pPr>
            <a:endParaRPr lang="en-US" sz="2200" dirty="0"/>
          </a:p>
        </p:txBody>
      </p:sp>
    </p:spTree>
    <p:extLst>
      <p:ext uri="{BB962C8B-B14F-4D97-AF65-F5344CB8AC3E}">
        <p14:creationId xmlns:p14="http://schemas.microsoft.com/office/powerpoint/2010/main" val="3402869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2" name="Rectangle 11">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DCCD8F-D760-4D34-BB08-3A23D5E73559}"/>
              </a:ext>
            </a:extLst>
          </p:cNvPr>
          <p:cNvSpPr>
            <a:spLocks noGrp="1"/>
          </p:cNvSpPr>
          <p:nvPr>
            <p:ph type="title"/>
          </p:nvPr>
        </p:nvSpPr>
        <p:spPr>
          <a:xfrm>
            <a:off x="1099425" y="1238081"/>
            <a:ext cx="4709345" cy="962953"/>
          </a:xfrm>
        </p:spPr>
        <p:txBody>
          <a:bodyPr anchor="b">
            <a:normAutofit/>
          </a:bodyPr>
          <a:lstStyle/>
          <a:p>
            <a:r>
              <a:rPr lang="en-US" sz="3800"/>
              <a:t>Data Cleaning </a:t>
            </a:r>
          </a:p>
        </p:txBody>
      </p:sp>
      <p:sp>
        <p:nvSpPr>
          <p:cNvPr id="17" name="Rectangle 16">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39885" y="2372170"/>
            <a:ext cx="43891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2B77684-5384-4E0C-83FE-FE9499F3877C}"/>
              </a:ext>
            </a:extLst>
          </p:cNvPr>
          <p:cNvSpPr>
            <a:spLocks noGrp="1"/>
          </p:cNvSpPr>
          <p:nvPr>
            <p:ph idx="1"/>
          </p:nvPr>
        </p:nvSpPr>
        <p:spPr>
          <a:xfrm>
            <a:off x="1100736" y="2508105"/>
            <a:ext cx="4709345" cy="3632493"/>
          </a:xfrm>
        </p:spPr>
        <p:txBody>
          <a:bodyPr anchor="ctr">
            <a:normAutofit/>
          </a:bodyPr>
          <a:lstStyle/>
          <a:p>
            <a:pPr marL="0" indent="0">
              <a:buNone/>
            </a:pPr>
            <a:r>
              <a:rPr lang="en-US" sz="1600">
                <a:effectLst/>
                <a:latin typeface="Calibri" panose="020F0502020204030204" pitchFamily="34" charset="0"/>
                <a:ea typeface="Calibri" panose="020F0502020204030204" pitchFamily="34" charset="0"/>
                <a:cs typeface="Times New Roman" panose="02020603050405020304" pitchFamily="18" charset="0"/>
              </a:rPr>
              <a:t>The data scraped from multiple sources will be place into a combined Pandas data frame table. Any missing “neighborhood” values will be replaced with “borough” information. If there is a cell with no “borough” information that cell will be ignored. The data will be grouped by “Postal Codes” and ‘Borough”. We will also be eliminating multiple entries. When working with Foursquare data, we will be mainly focusing on “Restaurants”, even though we will briefly discuss other venues in the area. </a:t>
            </a:r>
          </a:p>
          <a:p>
            <a:pPr marL="0" indent="0">
              <a:buNone/>
            </a:pPr>
            <a:r>
              <a:rPr lang="en-US" sz="1600">
                <a:effectLst/>
                <a:latin typeface="Calibri" panose="020F0502020204030204" pitchFamily="34" charset="0"/>
                <a:ea typeface="Calibri" panose="020F0502020204030204" pitchFamily="34" charset="0"/>
                <a:cs typeface="Times New Roman" panose="02020603050405020304" pitchFamily="18" charset="0"/>
              </a:rPr>
              <a:t>After the data cleaning we are left with 100 rows of data by 5 columns. Those columns listed in order: Postal Code, Borough, Neighborhood, Latitude, and Longitude.</a:t>
            </a:r>
          </a:p>
          <a:p>
            <a:pPr marL="0" indent="0">
              <a:buNone/>
            </a:pPr>
            <a:endParaRPr lang="en-US" sz="1600"/>
          </a:p>
        </p:txBody>
      </p:sp>
      <p:pic>
        <p:nvPicPr>
          <p:cNvPr id="4" name="Picture 3" descr="A screenshot of a cell phone&#10;&#10;Description automatically generated">
            <a:extLst>
              <a:ext uri="{FF2B5EF4-FFF2-40B4-BE49-F238E27FC236}">
                <a16:creationId xmlns:a16="http://schemas.microsoft.com/office/drawing/2014/main" id="{F6C5EE5A-DB76-418A-A10C-156675373207}"/>
              </a:ext>
            </a:extLst>
          </p:cNvPr>
          <p:cNvPicPr/>
          <p:nvPr/>
        </p:nvPicPr>
        <p:blipFill rotWithShape="1">
          <a:blip r:embed="rId2">
            <a:extLst>
              <a:ext uri="{28A0092B-C50C-407E-A947-70E740481C1C}">
                <a14:useLocalDpi xmlns:a14="http://schemas.microsoft.com/office/drawing/2010/main" val="0"/>
              </a:ext>
            </a:extLst>
          </a:blip>
          <a:srcRect l="22960" r="19778" b="3"/>
          <a:stretch/>
        </p:blipFill>
        <p:spPr>
          <a:xfrm>
            <a:off x="6538366" y="1383738"/>
            <a:ext cx="4929098" cy="4756870"/>
          </a:xfrm>
          <a:prstGeom prst="rect">
            <a:avLst/>
          </a:prstGeom>
        </p:spPr>
      </p:pic>
    </p:spTree>
    <p:extLst>
      <p:ext uri="{BB962C8B-B14F-4D97-AF65-F5344CB8AC3E}">
        <p14:creationId xmlns:p14="http://schemas.microsoft.com/office/powerpoint/2010/main" val="3172360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BB72DC-B0E9-402A-BDD3-18952A92E2DB}"/>
              </a:ext>
            </a:extLst>
          </p:cNvPr>
          <p:cNvSpPr>
            <a:spLocks noGrp="1"/>
          </p:cNvSpPr>
          <p:nvPr>
            <p:ph type="title"/>
          </p:nvPr>
        </p:nvSpPr>
        <p:spPr>
          <a:xfrm>
            <a:off x="808638" y="386930"/>
            <a:ext cx="9236700" cy="1188950"/>
          </a:xfrm>
        </p:spPr>
        <p:txBody>
          <a:bodyPr anchor="b">
            <a:normAutofit/>
          </a:bodyPr>
          <a:lstStyle/>
          <a:p>
            <a:r>
              <a:rPr lang="en-US" sz="5400"/>
              <a:t>Data Analysis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1D74F8-ACC8-48D0-8569-D1C3CCA31E77}"/>
              </a:ext>
            </a:extLst>
          </p:cNvPr>
          <p:cNvSpPr>
            <a:spLocks noGrp="1"/>
          </p:cNvSpPr>
          <p:nvPr>
            <p:ph idx="1"/>
          </p:nvPr>
        </p:nvSpPr>
        <p:spPr>
          <a:xfrm>
            <a:off x="793660" y="2599509"/>
            <a:ext cx="10143668" cy="3435531"/>
          </a:xfrm>
        </p:spPr>
        <p:txBody>
          <a:bodyPr anchor="ctr">
            <a:normAutofit/>
          </a:bodyPr>
          <a:lstStyle/>
          <a:p>
            <a:pPr marL="0" indent="0">
              <a:buNone/>
            </a:pPr>
            <a:r>
              <a:rPr lang="en-US" sz="2400">
                <a:effectLst/>
                <a:latin typeface="Calibri" panose="020F0502020204030204" pitchFamily="34" charset="0"/>
                <a:ea typeface="Calibri" panose="020F0502020204030204" pitchFamily="34" charset="0"/>
                <a:cs typeface="Times New Roman" panose="02020603050405020304" pitchFamily="18" charset="0"/>
              </a:rPr>
              <a:t>Again, our main object was to assess the competition in the area, along with analyzing the amount of other venues in the area, including other restaurants. After running our analysis we are left with 50 different restaurants in each City (This is due to Foursquare rate limit). </a:t>
            </a:r>
          </a:p>
          <a:p>
            <a:pPr marL="0" indent="0">
              <a:buNone/>
            </a:pPr>
            <a:endParaRPr lang="en-US" sz="2400"/>
          </a:p>
        </p:txBody>
      </p:sp>
    </p:spTree>
    <p:extLst>
      <p:ext uri="{BB962C8B-B14F-4D97-AF65-F5344CB8AC3E}">
        <p14:creationId xmlns:p14="http://schemas.microsoft.com/office/powerpoint/2010/main" val="274281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C6AD3-F12B-402C-B4FD-14A491D739F2}"/>
              </a:ext>
            </a:extLst>
          </p:cNvPr>
          <p:cNvSpPr>
            <a:spLocks noGrp="1"/>
          </p:cNvSpPr>
          <p:nvPr>
            <p:ph type="title"/>
          </p:nvPr>
        </p:nvSpPr>
        <p:spPr>
          <a:xfrm>
            <a:off x="589560" y="856180"/>
            <a:ext cx="4560584" cy="1128068"/>
          </a:xfrm>
        </p:spPr>
        <p:txBody>
          <a:bodyPr anchor="ctr">
            <a:normAutofit/>
          </a:bodyPr>
          <a:lstStyle/>
          <a:p>
            <a:r>
              <a:rPr lang="en-US" sz="4000"/>
              <a:t>Data Visualization </a:t>
            </a: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57A7BB0-853A-4EBF-B244-4631885E460D}"/>
              </a:ext>
            </a:extLst>
          </p:cNvPr>
          <p:cNvSpPr>
            <a:spLocks noGrp="1"/>
          </p:cNvSpPr>
          <p:nvPr>
            <p:ph idx="1"/>
          </p:nvPr>
        </p:nvSpPr>
        <p:spPr>
          <a:xfrm>
            <a:off x="590719" y="2330505"/>
            <a:ext cx="4559425" cy="3979585"/>
          </a:xfrm>
        </p:spPr>
        <p:txBody>
          <a:bodyPr anchor="ctr">
            <a:normAutofit/>
          </a:bodyPr>
          <a:lstStyle/>
          <a:p>
            <a:pPr marL="0" indent="0">
              <a:buNone/>
            </a:pPr>
            <a:r>
              <a:rPr lang="en-US" sz="2000">
                <a:effectLst/>
                <a:latin typeface="Calibri" panose="020F0502020204030204" pitchFamily="34" charset="0"/>
                <a:ea typeface="Calibri" panose="020F0502020204030204" pitchFamily="34" charset="0"/>
                <a:cs typeface="Times New Roman" panose="02020603050405020304" pitchFamily="18" charset="0"/>
              </a:rPr>
              <a:t>The first thing analyzed was a map of Toronto, and the neighborhoods within. This is done to get a sense of the entire location the client is interested in along with the different areas. We generated this map with the neighborhoods superimposed on top with yellow circles. </a:t>
            </a:r>
          </a:p>
          <a:p>
            <a:pPr marL="0" indent="0">
              <a:buNone/>
            </a:pPr>
            <a:endParaRPr lang="en-US" sz="2000"/>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D3936AF1-4B13-4CA0-869D-4A48E91D22F5}"/>
              </a:ext>
            </a:extLst>
          </p:cNvPr>
          <p:cNvPicPr/>
          <p:nvPr/>
        </p:nvPicPr>
        <p:blipFill rotWithShape="1">
          <a:blip r:embed="rId2">
            <a:extLst>
              <a:ext uri="{28A0092B-C50C-407E-A947-70E740481C1C}">
                <a14:useLocalDpi xmlns:a14="http://schemas.microsoft.com/office/drawing/2010/main" val="0"/>
              </a:ext>
            </a:extLst>
          </a:blip>
          <a:srcRect l="8169" r="30967" b="-1"/>
          <a:stretch/>
        </p:blipFill>
        <p:spPr>
          <a:xfrm>
            <a:off x="5977788" y="799352"/>
            <a:ext cx="5425410" cy="5259296"/>
          </a:xfrm>
          <a:prstGeom prst="rect">
            <a:avLst/>
          </a:prstGeom>
        </p:spPr>
      </p:pic>
    </p:spTree>
    <p:extLst>
      <p:ext uri="{BB962C8B-B14F-4D97-AF65-F5344CB8AC3E}">
        <p14:creationId xmlns:p14="http://schemas.microsoft.com/office/powerpoint/2010/main" val="339428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E8F17-D29D-4C29-BC2E-4EC8D697E2EC}"/>
              </a:ext>
            </a:extLst>
          </p:cNvPr>
          <p:cNvSpPr>
            <a:spLocks noGrp="1"/>
          </p:cNvSpPr>
          <p:nvPr>
            <p:ph type="title"/>
          </p:nvPr>
        </p:nvSpPr>
        <p:spPr>
          <a:xfrm>
            <a:off x="589560" y="856180"/>
            <a:ext cx="4560584" cy="1128068"/>
          </a:xfrm>
        </p:spPr>
        <p:txBody>
          <a:bodyPr anchor="ctr">
            <a:normAutofit/>
          </a:bodyPr>
          <a:lstStyle/>
          <a:p>
            <a:endParaRPr lang="en-US" sz="4000"/>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FA6B6DA-9A7A-42BF-AE44-8B9F09FC3896}"/>
              </a:ext>
            </a:extLst>
          </p:cNvPr>
          <p:cNvSpPr>
            <a:spLocks noGrp="1"/>
          </p:cNvSpPr>
          <p:nvPr>
            <p:ph idx="1"/>
          </p:nvPr>
        </p:nvSpPr>
        <p:spPr>
          <a:xfrm>
            <a:off x="590719" y="2330505"/>
            <a:ext cx="4559425" cy="3979585"/>
          </a:xfrm>
        </p:spPr>
        <p:txBody>
          <a:bodyPr anchor="ctr">
            <a:normAutofit/>
          </a:bodyPr>
          <a:lstStyle/>
          <a:p>
            <a:pPr marL="0" indent="0">
              <a:buNone/>
            </a:pPr>
            <a:r>
              <a:rPr lang="en-US" sz="2000">
                <a:effectLst/>
                <a:latin typeface="Calibri" panose="020F0502020204030204" pitchFamily="34" charset="0"/>
                <a:ea typeface="Calibri" panose="020F0502020204030204" pitchFamily="34" charset="0"/>
                <a:cs typeface="Times New Roman" panose="02020603050405020304" pitchFamily="18" charset="0"/>
              </a:rPr>
              <a:t>The client has expressed interested in a denser part of the city, so our first Borough we looked closely at Downtown Toronto. Downtown consist of several different neighborhoods, some of which share postal codes as seen.</a:t>
            </a:r>
          </a:p>
          <a:p>
            <a:pPr marL="0" indent="0">
              <a:buNone/>
            </a:pPr>
            <a:endParaRPr lang="en-US" sz="2000"/>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ell phone&#10;&#10;Description automatically generated">
            <a:extLst>
              <a:ext uri="{FF2B5EF4-FFF2-40B4-BE49-F238E27FC236}">
                <a16:creationId xmlns:a16="http://schemas.microsoft.com/office/drawing/2014/main" id="{3808A87D-9190-4A57-B27C-638B303C56F5}"/>
              </a:ext>
            </a:extLst>
          </p:cNvPr>
          <p:cNvPicPr/>
          <p:nvPr/>
        </p:nvPicPr>
        <p:blipFill rotWithShape="1">
          <a:blip r:embed="rId2">
            <a:extLst>
              <a:ext uri="{28A0092B-C50C-407E-A947-70E740481C1C}">
                <a14:useLocalDpi xmlns:a14="http://schemas.microsoft.com/office/drawing/2010/main" val="0"/>
              </a:ext>
            </a:extLst>
          </a:blip>
          <a:srcRect l="13273" r="9360" b="2"/>
          <a:stretch/>
        </p:blipFill>
        <p:spPr>
          <a:xfrm>
            <a:off x="5977788" y="799352"/>
            <a:ext cx="5425410" cy="5259296"/>
          </a:xfrm>
          <a:prstGeom prst="rect">
            <a:avLst/>
          </a:prstGeom>
        </p:spPr>
      </p:pic>
    </p:spTree>
    <p:extLst>
      <p:ext uri="{BB962C8B-B14F-4D97-AF65-F5344CB8AC3E}">
        <p14:creationId xmlns:p14="http://schemas.microsoft.com/office/powerpoint/2010/main" val="2182921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241E60F-49FE-456F-A7B4-80CED1E73C9C}"/>
              </a:ext>
            </a:extLst>
          </p:cNvPr>
          <p:cNvSpPr txBox="1"/>
          <p:nvPr/>
        </p:nvSpPr>
        <p:spPr>
          <a:xfrm>
            <a:off x="589560" y="856180"/>
            <a:ext cx="4560584"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700" dirty="0">
                <a:latin typeface="+mj-lt"/>
                <a:ea typeface="+mj-ea"/>
                <a:cs typeface="+mj-cs"/>
              </a:rPr>
              <a:t>Neighborhood map of Downtown Toronto</a:t>
            </a:r>
          </a:p>
        </p:txBody>
      </p:sp>
      <p:grpSp>
        <p:nvGrpSpPr>
          <p:cNvPr id="24" name="Group 2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5" name="Rectangle 2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95707F7-D209-4B80-8B28-18636DF5B805}"/>
              </a:ext>
            </a:extLst>
          </p:cNvPr>
          <p:cNvSpPr>
            <a:spLocks noGrp="1"/>
          </p:cNvSpPr>
          <p:nvPr>
            <p:ph idx="1"/>
          </p:nvPr>
        </p:nvSpPr>
        <p:spPr>
          <a:xfrm>
            <a:off x="590719" y="2330505"/>
            <a:ext cx="4559425" cy="3979585"/>
          </a:xfrm>
        </p:spPr>
        <p:txBody>
          <a:bodyPr vert="horz" lIns="91440" tIns="45720" rIns="91440" bIns="45720" rtlCol="0" anchor="ctr">
            <a:normAutofit/>
          </a:bodyPr>
          <a:lstStyle/>
          <a:p>
            <a:pPr marL="0"/>
            <a:r>
              <a:rPr lang="en-US" sz="2000">
                <a:effectLst/>
              </a:rPr>
              <a:t>Here we can see a map with the neighborhoods superimposed on top of Downtown Toronto, blue circles indicate their neighborhood center. </a:t>
            </a:r>
          </a:p>
          <a:p>
            <a:pPr marL="0"/>
            <a:endParaRPr lang="en-US" sz="2000"/>
          </a:p>
        </p:txBody>
      </p:sp>
      <p:sp>
        <p:nvSpPr>
          <p:cNvPr id="30" name="Rectangle 2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CD379FFB-70DC-4B94-9B0B-AB2CD8F2B34A}"/>
              </a:ext>
            </a:extLst>
          </p:cNvPr>
          <p:cNvPicPr/>
          <p:nvPr/>
        </p:nvPicPr>
        <p:blipFill rotWithShape="1">
          <a:blip r:embed="rId2">
            <a:extLst>
              <a:ext uri="{28A0092B-C50C-407E-A947-70E740481C1C}">
                <a14:useLocalDpi xmlns:a14="http://schemas.microsoft.com/office/drawing/2010/main" val="0"/>
              </a:ext>
            </a:extLst>
          </a:blip>
          <a:srcRect l="12691" r="24900" b="2"/>
          <a:stretch/>
        </p:blipFill>
        <p:spPr>
          <a:xfrm>
            <a:off x="5977788" y="799352"/>
            <a:ext cx="5425410" cy="5259296"/>
          </a:xfrm>
          <a:prstGeom prst="rect">
            <a:avLst/>
          </a:prstGeom>
        </p:spPr>
      </p:pic>
    </p:spTree>
    <p:extLst>
      <p:ext uri="{BB962C8B-B14F-4D97-AF65-F5344CB8AC3E}">
        <p14:creationId xmlns:p14="http://schemas.microsoft.com/office/powerpoint/2010/main" val="2934479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1182</Words>
  <Application>Microsoft Office PowerPoint</Application>
  <PresentationFormat>Widescreen</PresentationFormat>
  <Paragraphs>51</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Battle of the Neighborhoods Capstone Project</vt:lpstr>
      <vt:lpstr>Introduction </vt:lpstr>
      <vt:lpstr>City Information </vt:lpstr>
      <vt:lpstr>Data Sources </vt:lpstr>
      <vt:lpstr>Data Cleaning </vt:lpstr>
      <vt:lpstr>Data Analysis</vt:lpstr>
      <vt:lpstr>Data Visualization </vt:lpstr>
      <vt:lpstr>PowerPoint Presentation</vt:lpstr>
      <vt:lpstr>PowerPoint Presentation</vt:lpstr>
      <vt:lpstr>PowerPoint Presentation</vt:lpstr>
      <vt:lpstr>PowerPoint Presentation</vt:lpstr>
      <vt:lpstr>Neighborhood map of Scarborough</vt:lpstr>
      <vt:lpstr>PowerPoint Presentation</vt:lpstr>
      <vt:lpstr>Neighborhood map of East York</vt:lpstr>
      <vt:lpstr>PowerPoint Presentation</vt:lpstr>
      <vt:lpstr>  Competition </vt:lpstr>
      <vt:lpstr>Restaurant Uniqueness</vt:lpstr>
      <vt:lpstr>Recommended starting location</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Neighborhoods Capstone Project</dc:title>
  <dc:creator>Aaron Eubanks</dc:creator>
  <cp:lastModifiedBy>Aaron Eubanks</cp:lastModifiedBy>
  <cp:revision>1</cp:revision>
  <dcterms:created xsi:type="dcterms:W3CDTF">2020-07-31T00:55:45Z</dcterms:created>
  <dcterms:modified xsi:type="dcterms:W3CDTF">2020-07-31T00:56:05Z</dcterms:modified>
</cp:coreProperties>
</file>

<file path=docProps/thumbnail.jpeg>
</file>